
<file path=[Content_Types].xml><?xml version="1.0" encoding="utf-8"?>
<Types xmlns="http://schemas.openxmlformats.org/package/2006/content-types">
  <Default ContentType="application/vnd.openxmlformats-officedocument.spreadsheetml.sheet" Extension="xlsx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1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51435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hnL40L6QYVt42u2T1zBUmZ0KKZ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2D58F5-5E4D-4BA4-91E8-D96FFD8B9FD0}">
  <a:tblStyle styleId="{F82D58F5-5E4D-4BA4-91E8-D96FFD8B9FD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harts/_rels/chart1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1"/>
  <c:style val="2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Duración (días)</c:v>
                </c:pt>
              </c:strCache>
            </c:strRef>
          </c:tx>
          <c:spPr>
            <a:solidFill>
              <a:srgbClr val="4F81BD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Documentación</c:v>
                </c:pt>
                <c:pt idx="1">
                  <c:v>Constitución</c:v>
                </c:pt>
                <c:pt idx="2">
                  <c:v>RFC &amp; cuenta</c:v>
                </c:pt>
                <c:pt idx="3">
                  <c:v>Obligaciones iniciales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8</c:v>
                </c:pt>
                <c:pt idx="2">
                  <c:v>14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A4-4489-8F4F-439E5AE074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60"/>
          <c:min val="0"/>
        </c:scaling>
        <c:delete val="0"/>
        <c:axPos val="b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p1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p1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0" name="Google Shape;120;p1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p1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6" name="Google Shape;136;p1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:notes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:notes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" name="Google Shape;18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:notes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1:notes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p2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Google Shape;178;p2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6" name="Google Shape;186;p2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4" name="Google Shape;194;p2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2" name="Google Shape;202;p2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0" name="Google Shape;210;p2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" name="Google Shape;26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" name="Google Shape;33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" name="Google Shape;41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" name="Google Shape;56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" name="Google Shape;64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gob.mx/tuempresa/articulos/crea-tu-sociedad-por-acciones#:~:text=Obligaciones%20de%20una%20SAS%3A" TargetMode="External"/><Relationship Id="rId4" Type="http://schemas.openxmlformats.org/officeDocument/2006/relationships/hyperlink" Target="https://www.gob.mx/sat/articulos/sabes-a-quien-beneficiara-el-nuevo-regimen-simplificado-de-confianza?idiom=es&amp;utm_source=chatgpt.com" TargetMode="External"/><Relationship Id="rId5" Type="http://schemas.openxmlformats.org/officeDocument/2006/relationships/hyperlink" Target="https://www.gob.mx/sat/prensa/sat-brinda-facilidades-para-tributar-en-el-resico-04-2025?idiom=es&amp;utm_source=chatgpt.com" TargetMode="External"/><Relationship Id="rId6" Type="http://schemas.openxmlformats.org/officeDocument/2006/relationships/hyperlink" Target="https://www.sat.gob.mx/portal/public/tramites/declaraciones-pm?utm_source=chatgpt.co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gob.mx/tuempresa/articulos/crea-tu-sociedad-por-acciones#:~:text=Obligaciones%20de%20una%20SAS%3A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gob.mx/cms/uploads/attachment/file/850651/Dato-24_Regimen-Acciones-Simplificadas.pdf#:~:text=Informaci%C3%B3n%20fiscal%3A%20El%20esquema%20fiscal,Inicia%20el%20tr%C3%A1mite%20aqu%C3%AD%20Fundamento" TargetMode="External"/><Relationship Id="rId4" Type="http://schemas.openxmlformats.org/officeDocument/2006/relationships/hyperlink" Target="https://vality.com.mx/2025/04/09/obligaciones-de-una-sas-sociedad-de-acciones-simplificada/#:~:text=,obstante%2C%20deben%20tenerla%20actualizada%20y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gob.mx/cms/uploads/attachment/file/850651/Dato-24_Regimen-Acciones-Simplificadas.pdf#:~:text=%E2%80%A2%20Presentar%20declaraci%C3%B3n%20anual%20a,de%20que%20se%20trate%2C%20la" TargetMode="External"/><Relationship Id="rId4" Type="http://schemas.openxmlformats.org/officeDocument/2006/relationships/hyperlink" Target="https://vality.com.mx/2025/04/09/obligaciones-de-una-sas-sociedad-de-acciones-simplificada/#:~:text=,39%20millones" TargetMode="External"/><Relationship Id="rId5" Type="http://schemas.openxmlformats.org/officeDocument/2006/relationships/hyperlink" Target="https://vality.com.mx/2025/04/09/obligaciones-de-una-sas-sociedad-de-acciones-simplificada/#:~:text=,si%20tienes%20empleado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vality.com.mx/2025/04/09/obligaciones-de-una-sas-sociedad-de-acciones-simplificada/#:~:text=,obstante%2C%20deben%20tenerla%20actualizada%20y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chart" Target="../charts/chart1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gob.mx/cms/uploads/attachment/file/850651/Dato-24_Regimen-Acciones-Simplificadas.pdf#:~:text=%E2%80%A2%20Presentar%20declaraci%C3%B3n%20anual%20a,de%20que%20se%20trate%2C%20la" TargetMode="External"/><Relationship Id="rId4" Type="http://schemas.openxmlformats.org/officeDocument/2006/relationships/hyperlink" Target="https://vality.com.mx/2025/02/14/sociedad-por-acciones-simplificada-sas-formaliza-tu-negocio-facil-y-rapido/#:~:text=Si%20tu%20empresa%20tiene%20ingresos,de%20participaci%C3%B3n%20m%C3%A1s%20complejas%2C%20es" TargetMode="External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diputados.gob.mx/LeyesBiblio/pdf/LGSM.pdf" TargetMode="External"/><Relationship Id="rId10" Type="http://schemas.openxmlformats.org/officeDocument/2006/relationships/hyperlink" Target="https://www.diputados.gob.mx/LeyesBiblio/pdf/LGSM.pdf" TargetMode="External"/><Relationship Id="rId13" Type="http://schemas.openxmlformats.org/officeDocument/2006/relationships/hyperlink" Target="https://www.diputados.gob.mx/LeyesBiblio/pdf/LGSM.pdf" TargetMode="External"/><Relationship Id="rId12" Type="http://schemas.openxmlformats.org/officeDocument/2006/relationships/hyperlink" Target="https://www.diputados.gob.mx/LeyesBiblio/pdf/LGSM.pdf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sat.gob.mx/minisitio/Factura/emite_quenecesitoparafacturar.htm?utm_source=chatgpt.com" TargetMode="External"/><Relationship Id="rId4" Type="http://schemas.openxmlformats.org/officeDocument/2006/relationships/hyperlink" Target="https://www.sat.gob.mx/minisitio/BuzonTributario/quienes_deben_habilitarlo.html?utm_source=chatgpt.com" TargetMode="External"/><Relationship Id="rId9" Type="http://schemas.openxmlformats.org/officeDocument/2006/relationships/hyperlink" Target="https://vality.com.mx/2025/02/14/sociedad-por-acciones-simplificada-sas-formaliza-tu-negocio-facil-y-rapido/#:~:text=Si%20tu%20empresa%20tiene%20ingresos,de%20participaci%C3%B3n%20m%C3%A1s%20complejas%2C%20es" TargetMode="External"/><Relationship Id="rId14" Type="http://schemas.openxmlformats.org/officeDocument/2006/relationships/hyperlink" Target="https://www.diputados.gob.mx/LeyesBiblio/pdf/LGSM.pdf" TargetMode="External"/><Relationship Id="rId5" Type="http://schemas.openxmlformats.org/officeDocument/2006/relationships/hyperlink" Target="https://www.gob.mx/sat/acciones-y-programas/certificado-de-sello-digital?utm_source=chatgpt.com" TargetMode="External"/><Relationship Id="rId6" Type="http://schemas.openxmlformats.org/officeDocument/2006/relationships/hyperlink" Target="https://www.gob.mx/sat/acciones-y-programas/contabilidad-electronica-173700?utm_source=chatgpt.com" TargetMode="External"/><Relationship Id="rId7" Type="http://schemas.openxmlformats.org/officeDocument/2006/relationships/hyperlink" Target="https://www.gob.mx/sat/prensa/sat-lanza-nuevas-plataformas-para-presentacion-de-diot-y-pagos-provisionales-o-definitivos-06-2025?idiom=es&amp;utm_source=chatgpt.com" TargetMode="External"/><Relationship Id="rId8" Type="http://schemas.openxmlformats.org/officeDocument/2006/relationships/hyperlink" Target="http://www.gob.mx/cms/uploads/attachment/file/850651/Dato-24_Regimen-Acciones-Simplificadas.pdf#:~:text=%E2%80%A2%20Presentar%20declaraci%C3%B3n%20anual%20a,de%20que%20se%20trate%2C%20la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gob.mx/cms/uploads/attachment/file/850651/Dato-24_Regimen-Acciones-Simplificadas.pdf#:~:text=Requisitos%20para%20constituir%20una%20SAS%3A,los%20accionistas%20podr%C3%A1n%20ser%20simult%C3%A1neamente" TargetMode="External"/><Relationship Id="rId4" Type="http://schemas.openxmlformats.org/officeDocument/2006/relationships/hyperlink" Target="https://vality.com.mx/2025/02/14/sociedad-por-acciones-simplificada-sas-formaliza-tu-negocio-facil-y-rapido/#:~:text=Respetar%20el%20l%C3%ADmite%20de%20ingresos%3A,informado%20sobre%20los%20l%C3%ADmites%20vigentes" TargetMode="External"/><Relationship Id="rId5" Type="http://schemas.openxmlformats.org/officeDocument/2006/relationships/hyperlink" Target="http://www.gob.mx/cms/uploads/attachment/file/850651/Dato-24_Regimen-Acciones-Simplificadas.pdf#:~:text=Informaci%C3%B3n%20fiscal%3A%20El%20esquema%20fiscal,Inicia%20el%20tr%C3%A1mite%20aqu%C3%AD%20Fundament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gob.mx/nafin/acciones-y-programas/credito-empresarial#:~:text=Con%20el%20respaldo%20de%20Nafin%2C,micro%2C%20peque%C3%B1as%20y%20medianas%20empresas%C2%A0mexicanas" TargetMode="External"/><Relationship Id="rId4" Type="http://schemas.openxmlformats.org/officeDocument/2006/relationships/hyperlink" Target="https://www.gob.mx/nafin/acciones-y-programas/credito-empresarial#:~:text=1,contrato%20correspondiente%20con%20tu%20banco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espejodelpoder.com/apuesta-sedecop-por-empresas-competitivas-y-mayor-valor-de-sus-productos/#:~:text=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latam.aplica.500.co/#:~:text=Oferta%20de%20Inversi%C3%B3n%20de%20US%24300%2C000,nuestro%20Programa%20de%20Acompa%C3%B1amiento%20personalizado" TargetMode="External"/><Relationship Id="rId4" Type="http://schemas.openxmlformats.org/officeDocument/2006/relationships/hyperlink" Target="https://latam.aplica.500.co/#:~:text=%24300%2C000%20d%C3%B3lares%20de%20inversi%C3%B3n%20y,10%20a%C3%B1os%20en%20la%20regi%C3%B3n" TargetMode="External"/><Relationship Id="rId5" Type="http://schemas.openxmlformats.org/officeDocument/2006/relationships/hyperlink" Target="https://latam.500.co/#:~:text=We%20take%20startups%20to%20the,next%20leve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gob.mx/cms/uploads/attachment/file/850651/Dato-24_Regimen-Acciones-Simplificadas.pdf#:~:text=Informaci%C3%B3n%20fiscal%3A%20El%20esquema%20fiscal,Inicia%20el%20tr%C3%A1mite%20aqu%C3%AD%20Fundamento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gob.mx/cms/uploads/attachment/file/850651/Dato-24_Regimen-Acciones-Simplificadas.pdf#:~:text=Requisitos%20para%20constituir%20una%20SAS%3A,los%20accionistas%20podr%C3%A1n%20ser%20simult%C3%A1neamente" TargetMode="External"/><Relationship Id="rId4" Type="http://schemas.openxmlformats.org/officeDocument/2006/relationships/hyperlink" Target="https://www.gob.mx/tuempresa/articulos/crea-tu-sociedad-por-acciones#:~:text=Obligaciones%20de%20una%20SAS%3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diputados.gob.mx/LeyesBiblio/pdf/LGSM.pdf" TargetMode="External"/><Relationship Id="rId4" Type="http://schemas.openxmlformats.org/officeDocument/2006/relationships/hyperlink" Target="https://www.diputados.gob.mx/LeyesBiblio/pdf/LGSM.pdf" TargetMode="External"/><Relationship Id="rId5" Type="http://schemas.openxmlformats.org/officeDocument/2006/relationships/hyperlink" Target="https://www.diputados.gob.mx/LeyesBiblio/pdf/LGSM.pdf" TargetMode="External"/><Relationship Id="rId6" Type="http://schemas.openxmlformats.org/officeDocument/2006/relationships/hyperlink" Target="https://www.diputados.gob.mx/LeyesBiblio/pdf/LGSM.pdf" TargetMode="External"/><Relationship Id="rId7" Type="http://schemas.openxmlformats.org/officeDocument/2006/relationships/hyperlink" Target="http://www.gob.mx/cms/uploads/attachment/file/850651/Dato-24_Regimen-Acciones-Simplificadas.pdf#:~:text=Requisitos%20para%20constituir%20una%20SAS%3A,los%20accionistas%20podr%C3%A1n%20ser%20simult%C3%A1neamente" TargetMode="External"/><Relationship Id="rId8" Type="http://schemas.openxmlformats.org/officeDocument/2006/relationships/hyperlink" Target="https://www.gob.mx/tuempresa/articulos/crea-tu-sociedad-por-acciones#:~:text=Obligaciones%20de%20una%20SAS%3A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gob.mx/tuempresa/articulos/crea-tu-sociedad-por-acciones#:~:text=Obligaciones%20de%20una%20SAS%3A" TargetMode="External"/><Relationship Id="rId4" Type="http://schemas.openxmlformats.org/officeDocument/2006/relationships/hyperlink" Target="https://ventanillaunica.economia.gob.mx/procedure/564/step/834?l=es&amp;utm_source=chatgpt.com" TargetMode="External"/><Relationship Id="rId10" Type="http://schemas.openxmlformats.org/officeDocument/2006/relationships/hyperlink" Target="https://www.diputados.gob.mx/LeyesBiblio/pdf/LGSM.pdf" TargetMode="External"/><Relationship Id="rId9" Type="http://schemas.openxmlformats.org/officeDocument/2006/relationships/hyperlink" Target="https://www.diputados.gob.mx/LeyesBiblio/pdf/LGSM.pdf" TargetMode="External"/><Relationship Id="rId5" Type="http://schemas.openxmlformats.org/officeDocument/2006/relationships/hyperlink" Target="https://e.economia.gob.mx/wp-content/uploads/sites/20/2022/06/GUIA-DE-USUARIO-DE-SAS-2022-V20220608_compressed.pdf?utm_source=chatgpt.com" TargetMode="External"/><Relationship Id="rId6" Type="http://schemas.openxmlformats.org/officeDocument/2006/relationships/hyperlink" Target="https://www.gob.mx/cms/uploads/attachment/file/849955/Manual_de_usuario_SAS_Ciudadanos.pdf?utm_source=chatgpt.com" TargetMode="External"/><Relationship Id="rId7" Type="http://schemas.openxmlformats.org/officeDocument/2006/relationships/hyperlink" Target="https://www.diputados.gob.mx/LeyesBiblio/pdf/LGSM.pdf" TargetMode="External"/><Relationship Id="rId8" Type="http://schemas.openxmlformats.org/officeDocument/2006/relationships/hyperlink" Target="https://www.diputados.gob.mx/LeyesBiblio/pdf/LGSM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gob.mx/tuempresa/articulos/crea-tu-sociedad-por-acciones#:~:text=Obligaciones%20de%20una%20SAS%3A" TargetMode="External"/><Relationship Id="rId4" Type="http://schemas.openxmlformats.org/officeDocument/2006/relationships/hyperlink" Target="https://omawww.sat.gob.mx/informacion_fiscal/tramites/inscripcion_rfc/Paginas/ficha-235_cff.aspx?utm_source=chatgpt.com" TargetMode="External"/><Relationship Id="rId11" Type="http://schemas.openxmlformats.org/officeDocument/2006/relationships/hyperlink" Target="https://www.sat.gob.mx/minisitio/Factura/emite_quenecesitoparafacturar.htm?utm_source=chatgpt.com" TargetMode="External"/><Relationship Id="rId10" Type="http://schemas.openxmlformats.org/officeDocument/2006/relationships/hyperlink" Target="https://www.sat.gob.mx/portal/public/tramites/certificado-de-sello-digital?utm_source=chatgpt.com" TargetMode="External"/><Relationship Id="rId9" Type="http://schemas.openxmlformats.org/officeDocument/2006/relationships/hyperlink" Target="https://www.gob.mx/sat/acciones-y-programas/certificado-de-sello-digital?utm_source=chatgpt.com" TargetMode="External"/><Relationship Id="rId5" Type="http://schemas.openxmlformats.org/officeDocument/2006/relationships/hyperlink" Target="https://www.gob.mx/cms/uploads/attachment/file/850578/Ficha_235_CFF.pdf?utm_source=chatgpt.com" TargetMode="External"/><Relationship Id="rId6" Type="http://schemas.openxmlformats.org/officeDocument/2006/relationships/hyperlink" Target="https://www.gob.mx/cms/uploads/attachment/file/850579/Ficha_236_CFF.pdf?utm_source=chatgpt.com" TargetMode="External"/><Relationship Id="rId7" Type="http://schemas.openxmlformats.org/officeDocument/2006/relationships/hyperlink" Target="https://omawww.sat.gob.mx/informacion_fiscal/tramites/fiel/Paginas/ficha_236_cff.aspx?utm_source=chatgpt.com" TargetMode="External"/><Relationship Id="rId8" Type="http://schemas.openxmlformats.org/officeDocument/2006/relationships/hyperlink" Target="https://wwwmat.sat.gob.mx/aplicacion/16660/genera-y-descarga-tus-archivos-a-traves-de-la-aplicacion-certifica?utm_source=chatgpt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/home/oai/share/c5e374c2-3085-47d5-8dc2-5d31ab19e957.png" id="12" name="Google Shape;12;p1"/>
          <p:cNvPicPr preferRelativeResize="0"/>
          <p:nvPr/>
        </p:nvPicPr>
        <p:blipFill rotWithShape="1">
          <a:blip r:embed="rId3">
            <a:alphaModFix/>
          </a:blip>
          <a:srcRect b="0" l="10000" r="10000" t="0"/>
          <a:stretch/>
        </p:blipFill>
        <p:spPr>
          <a:xfrm>
            <a:off x="5029200" y="0"/>
            <a:ext cx="4114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/>
          <p:nvPr/>
        </p:nvSpPr>
        <p:spPr>
          <a:xfrm>
            <a:off x="392463" y="773801"/>
            <a:ext cx="4572000" cy="1463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3600"/>
              <a:buFont typeface="Calibri"/>
              <a:buNone/>
            </a:pPr>
            <a:r>
              <a:rPr b="1" i="0" lang="es-ES" sz="3600" u="none" cap="none" strike="noStrike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Constitución de nuestra S.A.S.</a:t>
            </a:r>
            <a:br>
              <a:rPr b="1" i="0" lang="es-ES" sz="3600" u="none" cap="none" strike="noStrike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s-ES" sz="3600" u="none" cap="none" strike="noStrike">
                <a:solidFill>
                  <a:srgbClr val="97B1DF"/>
                </a:solidFill>
                <a:latin typeface="Calibri"/>
                <a:ea typeface="Calibri"/>
                <a:cs typeface="Calibri"/>
                <a:sym typeface="Calibri"/>
              </a:rPr>
              <a:t>y Cumplimiento SAT</a:t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392463" y="2684330"/>
            <a:ext cx="457200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100"/>
              <a:buFont typeface="Calibri"/>
              <a:buNone/>
            </a:pPr>
            <a:r>
              <a:rPr b="0" i="0" lang="es-ES" sz="2100" u="none" cap="none" strike="noStrike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Guía detallada para la consultora de análisis de datos e IA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457200" y="4411980"/>
            <a:ext cx="457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200"/>
              <a:buFont typeface="Calibri"/>
              <a:buNone/>
            </a:pPr>
            <a:r>
              <a:rPr b="0" i="0" lang="es-ES" sz="1200" u="none" cap="none" strike="noStrike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1 de septiembre de 2025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Proceso de constitución (4/4)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0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8) Configura el régimen fiscal y obligaciones (SAT)</a:t>
            </a:r>
            <a:endParaRPr/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Régimen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evalúa si tributar como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RESICO Personas Morales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(aplica 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PM con ingresos anuales &lt; $35 millones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cuyos socios sean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personas físicas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entre otros supuestos).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SAT ha emitido comunicados con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facilidades operativas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RESICO.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RESICO PM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aplica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tributarán en Régimen General de Ley (PM).</a:t>
            </a:r>
            <a:endParaRPr/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Asegúrense de que en el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Portal del SAT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queden activadas las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obligaciones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correctas (ISR PM, IVA, retenciones, DIOT, contabilidad electrónica, etc.).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9) Obligaciones fiscales “día 0” → operación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CFDI 4.0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cada ingreso y por anticipos.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Pagos provisionales/definitivos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mensuales (ISR/IVA) en el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Servicio de Declaraciones y Pagos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DIOT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mensual (informativa de operaciones con terceros en materia de IVA; la plataforma fue actualizada en 2025).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Contabilidad electrónica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(catálogo y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balanza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mensual; pólizas/auxiliares cuando proceda) vía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Buzón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Procedimiento integral (resumen operativo, sin perder ningún paso)</a:t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Confirma elegibilidad S.A.S.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(personas físicas, tope de ingresos, sin control en otras sociedades).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Tramita denominación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SE (uno de los socios).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Constituye en línea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la SE: captura datos/estatutos mínimos, designa administrador,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firma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e.firma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todas/os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Obtén boleta del RPC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(se genera automáticamente).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RFC de la empresa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(se asigna automáticamente al firmar).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e.firma de persona moral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(236/CFF por “TuEmpresa”; futuras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renovaciones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ante SAT).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CSD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facturar CFDI 4.0 (Certifica/CertiSAT).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Habilita Buzón Tributario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(medios de contacto).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Configura régimen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(RESICO PM si procede) y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obligaciones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(ISR, IVA, DIOT, contabilidad). </a:t>
            </a:r>
            <a:endParaRPr/>
          </a:p>
          <a:p>
            <a:pPr indent="-355600" lvl="0" marL="355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Empieza a emitir CFDI 4.0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presentar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mensuales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enviar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contabilidad electrónica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 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Obligaciones fiscales mensuales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2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000"/>
              <a:buFont typeface="Calibri"/>
              <a:buNone/>
            </a:pP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Emitir CFDI por cada operación realizada.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Presentar pagos provisionales de ISR e IVA antes del día 17 de cada mes.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Enviar la DIOT (Declaración Informativa de Operaciones con Terceros).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Llevar contabilidad electrónica y enviar la balanza de comprobación mensual.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Retener y enterar ISR e IVA por sueldos y honorarios, según aplique.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Conservar libros y registros: libro de socios, actas y contabilidad.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2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[8]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[9]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3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Obligaciones fiscales anuales y otras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3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800"/>
              <a:buFont typeface="Calibri"/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Declaración anual de ISR antes del 31 de marzo.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Presentar DIOT acumulada y opiniones fiscales.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Actualizar datos en el RFC y en el Buzón Tributario ante cualquier cambio de socios o domicilio.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Publicar contratos y modificaciones en el PSM de manera oportuna.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Cumplir obligaciones laborales: registro en IMSS, pago de cuotas obrero patronales e INFONAVIT, así como el impuesto sobre nómina.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Mantener contabilidad electrónica e informar préstamos a socios cuando aplique.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3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[10]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[11]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[12]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Buenas prácticas y control de riesgos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6" name="Google Shape;116;p14"/>
          <p:cNvGraphicFramePr/>
          <p:nvPr/>
        </p:nvGraphicFramePr>
        <p:xfrm>
          <a:off x="457200" y="114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{F82D58F5-5E4D-4BA4-91E8-D96FFD8B9FD0}</a:tableStyleId>
              </a:tblPr>
              <a:tblGrid>
                <a:gridCol w="3657600"/>
                <a:gridCol w="4572000"/>
              </a:tblGrid>
              <a:tr h="640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b="1" lang="es-ES" sz="1200" u="none" cap="none" strike="noStrike">
                          <a:solidFill>
                            <a:srgbClr val="030A18"/>
                          </a:solidFill>
                        </a:rPr>
                        <a:t>Riesgo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B1D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b="1" lang="es-ES" sz="1200" u="none" cap="none" strike="noStrike">
                          <a:solidFill>
                            <a:srgbClr val="030A18"/>
                          </a:solidFill>
                        </a:rPr>
                        <a:t>Control propuesto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B1DF"/>
                    </a:solidFill>
                  </a:tcPr>
                </a:tc>
              </a:tr>
              <a:tr h="64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Exceder el límite de ingresos de la S.A.S.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Monitorear ventas mensuales; planificar migración a S.R.L. o S.A.P.I. al aproximarse a $7.39M.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No publicar contratos o actas en PSM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Agendar recordatorios trimestrales para publicar en PSM y revisar estatutos.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Incumplir con pagos provisionales y declaraciones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Asignar responsable de cumplimiento fiscal; utilizar software contable para recordatorios y reportes.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0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Errores en retenciones o contabilidad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Contratar asesoría contable y realizar revisiones periódicas.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7" name="Google Shape;117;p14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[13]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/>
          <p:nvPr/>
        </p:nvSpPr>
        <p:spPr>
          <a:xfrm>
            <a:off x="274320" y="240131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Cronograma 0–90 días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4" name="Google Shape;124;p15"/>
          <p:cNvGraphicFramePr/>
          <p:nvPr/>
        </p:nvGraphicFramePr>
        <p:xfrm>
          <a:off x="678112" y="1051560"/>
          <a:ext cx="6217920" cy="2743200"/>
        </p:xfrm>
        <a:graphic>
          <a:graphicData uri="http://schemas.openxmlformats.org/drawingml/2006/chart">
            <c:chart r:id="rId3"/>
          </a:graphicData>
        </a:graphic>
      </p:graphicFrame>
      <p:sp>
        <p:nvSpPr>
          <p:cNvPr id="125" name="Google Shape;125;p15"/>
          <p:cNvSpPr/>
          <p:nvPr/>
        </p:nvSpPr>
        <p:spPr>
          <a:xfrm>
            <a:off x="457200" y="4069080"/>
            <a:ext cx="8229600" cy="8589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200"/>
              <a:buFont typeface="Calibri"/>
              <a:buNone/>
            </a:pPr>
            <a: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Documentación: </a:t>
            </a:r>
            <a: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Recolectar e.firma, RFC, estatutos.</a:t>
            </a:r>
            <a:b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Constitución: </a:t>
            </a:r>
            <a: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Registro en tuempresa.gob.mx y firma del acta.</a:t>
            </a:r>
            <a:b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RFC &amp; cuenta: </a:t>
            </a:r>
            <a: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Alta en RFC, Buzón y apertura de cuenta bancaria.</a:t>
            </a:r>
            <a:b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Obligaciones iniciales: </a:t>
            </a:r>
            <a: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Cumplir pagos provisionales, DIOT y contabilidad electrónica.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RESICO PM y transformación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800"/>
              <a:buFont typeface="Calibri"/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El Régimen Simplificado de Confianza para personas morales (RESICO PM) aplica a ingresos hasta $35 millones; la tasa efectiva de ISR sigue siendo 30%.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Las S.A.S. tributan como cualquier persona moral y deben cumplir con las mismas tasas y obligaciones.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Al superar $7.39M de ingresos anuales, la S.A.S. debe transformarse a S.R.L. o S.A.P.I. mediante protocolización notarial y nueva acta.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La transformación implica actualizar el RFC, estatutos y publicaciones en PSM.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6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[14]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[15]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Buenas prácticas para “cero riesgos” con el SAT (desde el día 0)</a:t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400556" y="814969"/>
            <a:ext cx="8229600" cy="17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Exactitud de datos CFDI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(nombre/razón social, régimen y </a:t>
            </a: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código postal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cliente deben coincidir con su Constancia de Situación Fiscal). </a:t>
            </a:r>
            <a:r>
              <a:rPr lang="es-E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Buzón habilitado y revisado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(evitas incumplimientos por notificaciones no leídas). </a:t>
            </a:r>
            <a:r>
              <a:rPr lang="es-E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CSD vigente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control de usuarios que pueden timbrar. </a:t>
            </a:r>
            <a:r>
              <a:rPr lang="es-E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Contabilidad electrónica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enviada en tiempo (balanza mensual). </a:t>
            </a:r>
            <a:r>
              <a:rPr lang="es-E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DIOT</a:t>
            </a:r>
            <a:r>
              <a:rPr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puntual (la autoridad actualizó plataformas </a:t>
            </a:r>
            <a:r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2025). </a:t>
            </a:r>
            <a:r>
              <a:rPr lang="es-E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[14]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[15]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400556" y="269249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Puntos legales clave (LGSM) que te conviene tener a la vista</a:t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274320" y="3173966"/>
            <a:ext cx="8229600" cy="17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S.A.S.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constituye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el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electrónico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la SE;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requiere escritura pública. </a:t>
            </a:r>
            <a:r>
              <a:rPr lang="es-E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SE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inscribe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RPC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expide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boleta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(prueba de existencia frente a terceros). </a:t>
            </a:r>
            <a:r>
              <a:rPr lang="es-E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Estatutos mínimos obligatorios (denominación, socios y sus datos, domicilio social, duración, capital/acciones, objeto, administración). </a:t>
            </a:r>
            <a:r>
              <a:rPr lang="es-E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Administrador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(accionista) con facultades de representación por su sola designación. </a:t>
            </a:r>
            <a:r>
              <a:rPr lang="es-E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Tope de ingresos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anuales y </a:t>
            </a:r>
            <a:r>
              <a:rPr b="1"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obligación de transformar</a:t>
            </a:r>
            <a:r>
              <a:rPr lang="es-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 se rebasa. </a:t>
            </a:r>
            <a:r>
              <a:rPr lang="es-ES" sz="14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“Antimultas” práctico para operar como S.A.S. sin líos con el SAT. (1/4)</a:t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Antes de emitir una sola factura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RFC y e.firma de la empresa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listos y vigentes.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Certificados de Sello Digital (CSD)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generados (son distintos a la e.firma).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Buzón Tributario habilitado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correo y celular (revísalo semanalmente).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Régimen fiscal correcto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activado (RESICO PM si aplica; si no, Régimen General) y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obligaciones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dadas de alta (ISR, IVA, DIOT, contabilidad electrónica, retenciones si corresponde).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Facturación (CFDI 4.0) sin errores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del cliente exactos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RFC, nombre/razón social, código postal del domicilio fiscal y régimen deben coincidir con su Constancia de Situación Fiscal.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Método/Forma de pago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228600" lvl="2" marL="1143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te pagan después: usa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PPD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luego emite el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Complemento de Recepción de Pagos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(evita descuadres de IVA).</a:t>
            </a:r>
            <a:endParaRPr/>
          </a:p>
          <a:p>
            <a:pPr indent="-228600" lvl="2" marL="1143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te pagan en el acto: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PUE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forma de pago real.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Complementos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emítelos cuando apliquen (p. ej., de pagos).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Cancelaciones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solo cuando proceda, con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motivo correcto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siguiendo el flujo de aceptación del receptor (evita cancelaciones extemporáneas).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“Antimultas” práctico para operar como S.A.S. sin líos con el SAT. (2/4)</a:t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3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Declaraciones y pagos a tiempo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9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Mensual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(normalmente a más tardar el día 17): ISR/IVA (provisionales/definitivos) vía DyP.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9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DIOT mensual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(informativa de operaciones con terceros de IVA)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9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Anual PM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ISR y estados financieros al cierre.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3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Contabilidad electrónica y control documental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2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Catálogo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Balanza de comprobación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mensual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medios electrónicos (y pólizas/auxiliares cuando proceda).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2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Resguarda XML + PDF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todas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tus facturas emitidas y recibidas (ingresos, gastos, nómina, arrendamientos, etc.).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2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Deducciones válidas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pide CFDI de gastos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nombre de la empresa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con RFC correcto; conserva contratos, órdenes/entregables y comprobantes de pago.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5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Retenciones, nómina e IMSS (si contratas personal)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Nómina con CFDI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timbrado oportuno; entera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ISR sueldos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cuotas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IMSS/INFONAVIT.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Servicios con personal “puesto a disposición”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cliente: valida si aplica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retención del 6% de IVA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(ajusta CFDI y declaraciones).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5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Honorarios/arrendamientos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practica y entera las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retenciones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correspondan.</a:t>
            </a:r>
            <a:endParaRPr b="1" i="0" sz="1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Resumen ejecutivo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457200" y="1051560"/>
            <a:ext cx="82296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000"/>
              <a:buFont typeface="Calibri"/>
              <a:buNone/>
            </a:pPr>
            <a:r>
              <a:rPr b="1"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La S.A.S. permite constituirse de forma rápida, digital y de bajo costo.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Solo personas físicas con e.firma y RFC pueden ser socias; el ingreso anual no debe exceder $7,398,448.74 (2025).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Cumplir puntualmente con el SAT: CFDI, pagos provisionales, DIOT, contabilidad electrónica y declaraciones anuales.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Existen programas de financiamiento y aceleradoras para escalar nuestro negocio.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[2]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[3]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“Antimultas” práctico para operar como S.A.S. sin líos con el SAT. (3/4)</a:t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457200" y="801111"/>
            <a:ext cx="8229600" cy="3997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6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Gobierno corporativo y avisos legales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8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Publicaciones en el PSM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(SE): actos/contratos que la S.A.S. debe difundir; no lo olvides.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18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Cambio de datos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(domicilio fiscal, socios, administrador, actividad, cuentas bancarias):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actualiza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SAT/SE y en estatutos cuando corresponda.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6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Límite de ingresos de la S.A.S.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20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Monitorea ingresos acumulados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si te aproximas al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límite anual de S.A.S.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planea la transformación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(S. de R.L. o S.A.P.I.) para no incumplir.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8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Seguridad y continuidad</a:t>
            </a:r>
            <a:endParaRPr b="1" sz="1200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20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Custodia de llaves (e.firma y CSD)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acceso restringido, respaldos y bitácora de uso.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 startAt="20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Conciliaciones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mensuales: ventas vs. CFDI emitidos, bancos vs. complementos de pago, IVA cobrado vs. enterado, DIOT vs. libros.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8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Alertas típicas (corrige de inmediato)</a:t>
            </a:r>
            <a:endParaRPr b="1" sz="1200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Buzón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habilitado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 sin medio de contacto → riesgo de notificaciones no leídas.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CFDI con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código postal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nombre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receptor incorrectos.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Declaraciones mensuales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 presentar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(aunque sea en ceros).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DIOT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omitida o incongruente con tu IVA.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Balanza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 enviada.</a:t>
            </a:r>
            <a:endParaRPr/>
          </a:p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Cancelaciones de CFDI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fuera de procedimiento.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“Antimultas” práctico para operar como S.A.S. sin líos con el SAT. (4/4)</a:t>
            </a:r>
            <a:endParaRPr/>
          </a:p>
        </p:txBody>
      </p:sp>
      <p:sp>
        <p:nvSpPr>
          <p:cNvPr id="167" name="Google Shape;167;p21"/>
          <p:cNvSpPr/>
          <p:nvPr/>
        </p:nvSpPr>
        <p:spPr>
          <a:xfrm>
            <a:off x="457200" y="801111"/>
            <a:ext cx="8229600" cy="3997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 startAt="10"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Checklist operativo de arranque (7 días)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1–2: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Confirmar régimen/obligaciones, habilitar Buzón, generar CSD.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3: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Plantillas de CFDI (PPD por defecto) y política de facturación/cancelación.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4: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Calendario fiscal (mensuales, DIOT, contabilidad).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5: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Carpeta maestra: contratos, órdenes, XML/PDF, bancos.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6: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Prueba de timbrado (ingreso y complemento de pago).</a:t>
            </a:r>
            <a:endParaRPr/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Día 7: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Conciliación piloto y tablero de indicadores (IVA cobrado vs. enterado, DIOT, balanza).</a:t>
            </a:r>
            <a:endParaRPr/>
          </a:p>
          <a:p>
            <a:pPr indent="-1524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Financiamiento NAFIN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800"/>
              <a:buFont typeface="Calibri"/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Programa “Financiamiento Empresarial” de Nacional Financiera (NAFIN).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Ofrece créditos de hasta 20 MDP para micro, pequeñas y medianas empresas; plazos hasta 5 años, destinados a capital de trabajo y activos fijos.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Requisitos: ser empresa formal con al menos 2 años de operación, historial crediticio favorable y solvencia.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Solicitar a través de bancos participantes con asesoría de NAFIN.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[16]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Programas estatales (Veracruz/SEDECOP)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3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“Listos para comercializar”: asistencia en diseño de imagen, empaque y código de barras GS1 con subsidio del 100%.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Enfocado a microempresas veracruzanas de alimentos, bebidas, cosmética y artesanías.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Requisitos: domicilio fiscal en Veracruz, inscripción anual y no haber recibido apoyos similares previamente.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“Impulso productivo”: aporta herramientas, maquinaria y capacitación para MIPyMEs.</a:t>
            </a:r>
            <a:endParaRPr/>
          </a:p>
        </p:txBody>
      </p:sp>
      <p:sp>
        <p:nvSpPr>
          <p:cNvPr id="183" name="Google Shape;183;p23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[18]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Aceleradoras y apoyo privado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4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500 LatAm / 500 Global: inversión de US$300,000 y programa remoto de 12 meses para startups tecnológicas.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Enfocado en empresas de alto crecimiento en Latinoamérica, ofrece mentoría, red de expertos y comunidad.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500 LatAm invierte en compañías hispanohablantes de la región.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Otras aceleradoras: MassChallenge México (programa sin equity), entre otras iniciativas privadas.</a:t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[19]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[20]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[21]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Mapa de incentivos y financiamientos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98" name="Google Shape;198;p25"/>
          <p:cNvGraphicFramePr/>
          <p:nvPr/>
        </p:nvGraphicFramePr>
        <p:xfrm>
          <a:off x="457200" y="12344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{F82D58F5-5E4D-4BA4-91E8-D96FFD8B9FD0}</a:tableStyleId>
              </a:tblPr>
              <a:tblGrid>
                <a:gridCol w="2743200"/>
                <a:gridCol w="1828800"/>
                <a:gridCol w="3657600"/>
              </a:tblGrid>
              <a:tr h="6858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b="1" lang="es-ES" sz="1200" u="none" cap="none" strike="noStrike">
                          <a:solidFill>
                            <a:srgbClr val="030A18"/>
                          </a:solidFill>
                        </a:rPr>
                        <a:t>Programa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B1D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b="1" lang="es-ES" sz="1200" u="none" cap="none" strike="noStrike">
                          <a:solidFill>
                            <a:srgbClr val="030A18"/>
                          </a:solidFill>
                        </a:rPr>
                        <a:t>Tipo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B1D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b="1" lang="es-ES" sz="1200" u="none" cap="none" strike="noStrike">
                          <a:solidFill>
                            <a:srgbClr val="030A18"/>
                          </a:solidFill>
                        </a:rPr>
                        <a:t>Beneficio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7B1DF"/>
                    </a:solidFill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NAFIN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Crédito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Hasta 20 MDP, plazos 5 años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Listos para comercializar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Subsidio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Imagen, empaque y código de barras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500 LatAm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Inversión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30A18"/>
                        </a:buClr>
                        <a:buSzPts val="1200"/>
                        <a:buFont typeface="Calibri"/>
                        <a:buNone/>
                      </a:pPr>
                      <a:r>
                        <a:rPr lang="es-ES" sz="1200" u="none" cap="none" strike="noStrike">
                          <a:solidFill>
                            <a:srgbClr val="030A18"/>
                          </a:solidFill>
                        </a:rPr>
                        <a:t>US$300K + mentoría</a:t>
                      </a:r>
                      <a:endParaRPr sz="12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/home/oai/share/38980a8c-7926-4e36-8810-29538af59a81.png" id="199" name="Google Shape;19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3700" y="3474720"/>
            <a:ext cx="2057400" cy="13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Conclusiones y recomendaciones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6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La S.A.S. es una vía rápida y económica para iniciar operaciones; adecuada para nuestra consultora.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Controlar los ingresos y planificar la transformación a S.R.L. o S.A.P.I. al aproximarse al límite legal.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Cumplir en tiempo con obligaciones fiscales y laborales mediante herramientas contables y calendarios.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Aprovechar programas de financiamiento y aceleradoras para crecer y mejorar competitividad.</a:t>
            </a:r>
            <a:b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8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Revisar periódicamente actualizaciones de la LGSM y SAT para evitar sanciones.</a:t>
            </a: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[22]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Cierre y preguntas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214" name="Google Shape;2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143000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7"/>
          <p:cNvSpPr/>
          <p:nvPr/>
        </p:nvSpPr>
        <p:spPr>
          <a:xfrm>
            <a:off x="1097280" y="1051560"/>
            <a:ext cx="73152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1200"/>
              <a:buFont typeface="Calibri"/>
              <a:buNone/>
            </a:pPr>
            <a: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Gracias por su atención</a:t>
            </a:r>
            <a:br>
              <a:rPr b="1"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Estamos listos para responder sus preguntas.</a:t>
            </a:r>
            <a:br>
              <a:rPr lang="es-ES" sz="12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97B1DF"/>
              </a:buClr>
              <a:buSzPts val="800"/>
              <a:buFont typeface="Calibri"/>
              <a:buNone/>
            </a:pPr>
            <a:r>
              <a:rPr lang="es-ES" sz="800">
                <a:solidFill>
                  <a:srgbClr val="97B1DF"/>
                </a:solidFill>
                <a:latin typeface="Calibri"/>
                <a:ea typeface="Calibri"/>
                <a:cs typeface="Calibri"/>
                <a:sym typeface="Calibri"/>
              </a:rPr>
              <a:t>Contacto: equipo@consultora-ejemplo.mx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640080" y="1143000"/>
            <a:ext cx="786384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Calibri"/>
              <a:buNone/>
            </a:pP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Contexto y motivación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Requisitos y checklist de documentos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Proceso de constitución S.A.S.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Obligaciones fiscales y buenas prácticas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5.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Cronograma y riesgos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6.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Incentivos y financiamientos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7.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Conclusiones y checklist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Contexto y motivación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37" name="Google Shape;3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05156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"/>
          <p:cNvSpPr/>
          <p:nvPr/>
        </p:nvSpPr>
        <p:spPr>
          <a:xfrm>
            <a:off x="382753" y="1421366"/>
            <a:ext cx="768096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Calibri"/>
              <a:buNone/>
            </a:pP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Equipo: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5 socios personas físicas con e.firma y RFC.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Servicios: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Consultoría en análisis de datos e inteligencia artificial (B2B).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Ubicación: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Veracruz, México.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Objetivo: </a:t>
            </a: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Formalizar operaciones con rapidez y escalabilidad usando la figura S.A.S., manteniendo flexibilidad para inversión futura.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Requisitos y limitaciones legales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457200" y="1051560"/>
            <a:ext cx="8229600" cy="3474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000"/>
              <a:buFont typeface="Calibri"/>
              <a:buNone/>
            </a:pP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Socios: 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sólo</a:t>
            </a: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 personas físicas con e.firma y RFC.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Constitución completamente en línea a través de tuempresa.gob.mx.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Ingreso anual máximo: $7,398,448.74 (2025).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Publicar contratos y actas en el Sistema Electrónico de Publicaciones de Sociedades Mercantiles (PSM).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Llevar libro de registro de acciones y capital variable.</a:t>
            </a:r>
            <a:b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0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Transformarse a S.R.L. o S.A.P.I. al exceder el límite legal.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[4]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[5]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Checklist de documentos previos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6"/>
          <p:cNvSpPr/>
          <p:nvPr/>
        </p:nvSpPr>
        <p:spPr>
          <a:xfrm>
            <a:off x="457200" y="1051560"/>
            <a:ext cx="8229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Calibri"/>
              <a:buNone/>
            </a:pP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e.firma vigente de cada socio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RFC y CURP actualizados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Autorización de denominación social (SE)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Estatutos sociales (objeto, capital y administración)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Comprobante de domicilio fiscal y personal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Identificación oficial de los socios</a:t>
            </a:r>
            <a:b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2400">
                <a:solidFill>
                  <a:srgbClr val="030A18"/>
                </a:solidFill>
                <a:latin typeface="Calibri"/>
                <a:ea typeface="Calibri"/>
                <a:cs typeface="Calibri"/>
                <a:sym typeface="Calibri"/>
              </a:rPr>
              <a:t>• Correo electrónico y Buzón Tributario activos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Proceso de constitución (1/4)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1) Verifica que aplicas para S.A.S. (antes de entrar al portal)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Quiénes pueden ser socias/os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Solo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personas físicas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(una o varias). La S.A.S. se constituye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línea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e.firma; no se exige escritura pública.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Además, las personas físicas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pueden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ser simultáneamente accionistas con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administración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otro tipo de sociedad mercantil (S.A., S. de R.L., etc.).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Tope de ingresos anuales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S.A.S.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debe rebasar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ingresos totales anuales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establecidos por la LGSM (se actualizan cada año). Para 2025, el texto vigente de la LGSM refleja la actualización y señala el monto actualizado en el propio documento legal. Si se rebasa,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deben transformarse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otro tipo societario.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Requisitos prácticos para cada socia/o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e.firma vigente, RFC activo, CURP, domicilio y correo electrónico (estos datos se capturan en estatutos).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2) Prepara lo necesario (checklist exprés)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Autorización de denominación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(la puede tramitar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los accionistas en la SE; el sistema la pide).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Correo y teléfono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operativos (se usarán también para Buzón Tributario).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Objeto social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claro (servicios de análisis de datos e IA).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Administrador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(en S.A.S. la representación recae en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administrador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es accionista). 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[6]</a:t>
            </a:r>
            <a:r>
              <a:rPr lang="es-ES" sz="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Proceso de constitución (2/4)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8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3) Constitución 100% en línea (Secretaría de Economía)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S.A.S. se constituye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el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Electrónico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la Secretaría de Economía (SE). Pasos operativos:</a:t>
            </a:r>
            <a:endParaRPr/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Ingresa a “Constituir una S.A.S.”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la plataforma de la SE (Ventanilla/“Tu Empresa”). Crear cuenta, iniciar trámite y elegir “S.A.S.”.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Ventana Única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Economía México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Captura de datos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sistema te guía para:</a:t>
            </a:r>
            <a:endParaRPr/>
          </a:p>
          <a:p>
            <a:pPr indent="-171450" lvl="1" marL="6286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Cargar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denominación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autorizada.</a:t>
            </a:r>
            <a:endParaRPr/>
          </a:p>
          <a:p>
            <a:pPr indent="-171450" lvl="1" marL="6286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Registrar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accionistas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(nombre, domicilio, RFC, correo).</a:t>
            </a:r>
            <a:endParaRPr/>
          </a:p>
          <a:p>
            <a:pPr indent="-171450" lvl="1" marL="6286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Definir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domicilio social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duración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capital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acciones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-171450" lvl="1" marL="6286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Establecer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objeto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forma de administración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(designen al administrador).</a:t>
            </a:r>
            <a:b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Estos son precisamente los </a:t>
            </a:r>
            <a:r>
              <a:rPr b="1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contenidos mínimos</a:t>
            </a:r>
            <a:r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deben estar en los estatutos de una S.A.S. según LGSM. </a:t>
            </a:r>
            <a:r>
              <a:rPr b="0" i="0" lang="es-ES" sz="12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Generación del contrato social/estatutos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Ustedes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seleccionan cláusulas estándar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la SE pone en el sistema; el sistema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 el contrato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Firma con e.firma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Todas/os las/os accionistas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firman electrónicamente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el sistema.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Inscripción automática en el RPC</a:t>
            </a:r>
            <a:b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SE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envía electrónicamente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el contrato al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Público de Comercio (RPC)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el sistema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 la boleta de inscripción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(con esto la sociedad surte efectos frente a terceros).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Cámara de Diputados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30A18"/>
              </a:buClr>
              <a:buSzPts val="2400"/>
              <a:buFont typeface="Arial"/>
              <a:buNone/>
            </a:pPr>
            <a:r>
              <a:rPr b="1" lang="es-ES" sz="2400">
                <a:solidFill>
                  <a:srgbClr val="030A18"/>
                </a:solidFill>
                <a:latin typeface="Arial"/>
                <a:ea typeface="Arial"/>
                <a:cs typeface="Arial"/>
                <a:sym typeface="Arial"/>
              </a:rPr>
              <a:t>Proceso de constitución (3/4)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9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600"/>
              <a:buFont typeface="Calibri"/>
              <a:buNone/>
            </a:pPr>
            <a:r>
              <a:rPr lang="es-ES" sz="600" u="sng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[7]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9"/>
          <p:cNvSpPr/>
          <p:nvPr/>
        </p:nvSpPr>
        <p:spPr>
          <a:xfrm>
            <a:off x="457200" y="1051560"/>
            <a:ext cx="822960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4) RFC de la S.A.S. (SAT) — alta automática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RFC se genera automáticamente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 firmar el contrato de la S.A.S. (no hay que ir a oficina si todo se hizo por el sistema).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5) e.firma de la persona moral (la empresa)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Tras obtener el RFC de la S.A.S., generen su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e.firma de persona moral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Trámite 236/CFF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(“Solicitud de generación del Certificado de e.firma para S.A.S.”). La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primera vez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realiza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través del portal gob.mx/TuEmpresa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renovaciones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directamente ante el SAT.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generar los archivos requeridos (clave/solicitud) usen la app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Certifica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SAT.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 México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6) Certificados de Sello Digital (CSD) para facturar CFDI 4.0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 la e.firma de la empresa:</a:t>
            </a:r>
            <a:endParaRPr/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Entren 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CertiSAT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solicitar CSD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(necesarios para timbrar CFDI).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Gobierno de México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Verifiquen requisitos para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emitir CFDI 4.0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(datos obligatorios del receptor: RFC, nombre/razón social,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código postal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del domicilio fiscal y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régimen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; también “uso del CFDI”). </a:t>
            </a:r>
            <a:r>
              <a:rPr lang="es-ES" sz="1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SAT+1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2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7) Buzón Tributario: habilitación obligatoria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personas morales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deben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habilitar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Buzón Tributario y registrar </a:t>
            </a:r>
            <a:r>
              <a:rPr b="1"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medios de contacto</a:t>
            </a:r>
            <a:r>
              <a:rPr lang="es-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(correo/s y celular/es). 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2025-09-01T21:02:13Z</dcterms:created>
  <dc:creator>PptxGenJS</dc:creator>
</cp:coreProperties>
</file>